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58" r:id="rId4"/>
    <p:sldId id="284" r:id="rId5"/>
    <p:sldId id="283" r:id="rId6"/>
    <p:sldId id="257" r:id="rId7"/>
    <p:sldId id="277" r:id="rId8"/>
    <p:sldId id="273" r:id="rId9"/>
    <p:sldId id="285" r:id="rId10"/>
    <p:sldId id="286" r:id="rId11"/>
    <p:sldId id="281" r:id="rId12"/>
    <p:sldId id="287" r:id="rId13"/>
    <p:sldId id="288" r:id="rId14"/>
    <p:sldId id="289" r:id="rId15"/>
    <p:sldId id="282" r:id="rId16"/>
    <p:sldId id="275" r:id="rId17"/>
    <p:sldId id="279" r:id="rId18"/>
  </p:sldIdLst>
  <p:sldSz cx="18288000" cy="10287000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Bold" panose="020B0604020202020204" charset="0"/>
      <p:regular r:id="rId25"/>
    </p:embeddedFont>
    <p:embeddedFont>
      <p:font typeface="Source Serif Pro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 autoAdjust="0"/>
    <p:restoredTop sz="94669" autoAdjust="0"/>
  </p:normalViewPr>
  <p:slideViewPr>
    <p:cSldViewPr>
      <p:cViewPr varScale="1">
        <p:scale>
          <a:sx n="62" d="100"/>
          <a:sy n="62" d="100"/>
        </p:scale>
        <p:origin x="-4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D7DA8-B5DF-4E5D-9573-07E39A83D7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2D7DF7-D327-4069-9829-052F1187F3BC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4 líneas estratégicas</a:t>
          </a:r>
          <a:endParaRPr lang="es-ES" dirty="0"/>
        </a:p>
      </dgm:t>
    </dgm:pt>
    <dgm:pt modelId="{59F9EFEB-1661-455E-9F51-D69E62B650AD}" type="parTrans" cxnId="{F9A90F42-1F9B-4CAE-8871-2EB0C94669BF}">
      <dgm:prSet/>
      <dgm:spPr/>
      <dgm:t>
        <a:bodyPr/>
        <a:lstStyle/>
        <a:p>
          <a:endParaRPr lang="es-ES"/>
        </a:p>
      </dgm:t>
    </dgm:pt>
    <dgm:pt modelId="{E9E81AC6-6F31-47AA-B816-3DCF66278186}" type="sibTrans" cxnId="{F9A90F42-1F9B-4CAE-8871-2EB0C94669BF}">
      <dgm:prSet/>
      <dgm:spPr/>
      <dgm:t>
        <a:bodyPr/>
        <a:lstStyle/>
        <a:p>
          <a:endParaRPr lang="es-ES"/>
        </a:p>
      </dgm:t>
    </dgm:pt>
    <dgm:pt modelId="{7F5F612F-E29C-4AB2-A9AE-8D6E4AC460F4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12 objetivos</a:t>
          </a:r>
          <a:endParaRPr lang="es-ES" dirty="0"/>
        </a:p>
      </dgm:t>
    </dgm:pt>
    <dgm:pt modelId="{55F299F3-0FDC-4B16-861E-DDBA840F74CD}" type="parTrans" cxnId="{0A2A9042-F090-4C9C-A64B-DE5EC5FFDF02}">
      <dgm:prSet/>
      <dgm:spPr/>
      <dgm:t>
        <a:bodyPr/>
        <a:lstStyle/>
        <a:p>
          <a:endParaRPr lang="es-ES"/>
        </a:p>
      </dgm:t>
    </dgm:pt>
    <dgm:pt modelId="{6F27AF24-FE1A-4FC6-99CA-3D523DC78EB2}" type="sibTrans" cxnId="{0A2A9042-F090-4C9C-A64B-DE5EC5FFDF02}">
      <dgm:prSet/>
      <dgm:spPr/>
      <dgm:t>
        <a:bodyPr/>
        <a:lstStyle/>
        <a:p>
          <a:endParaRPr lang="es-ES"/>
        </a:p>
      </dgm:t>
    </dgm:pt>
    <dgm:pt modelId="{68D0AE1A-DB16-47CF-BA80-B47AB6F830CE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85 acciones</a:t>
          </a:r>
          <a:endParaRPr lang="es-ES" dirty="0"/>
        </a:p>
      </dgm:t>
    </dgm:pt>
    <dgm:pt modelId="{D8B81C61-F5E1-4D7F-BE13-D25CC5046300}" type="parTrans" cxnId="{29FBCAFB-A17E-4DB5-A4F0-B9797FC0063B}">
      <dgm:prSet/>
      <dgm:spPr/>
      <dgm:t>
        <a:bodyPr/>
        <a:lstStyle/>
        <a:p>
          <a:endParaRPr lang="es-ES"/>
        </a:p>
      </dgm:t>
    </dgm:pt>
    <dgm:pt modelId="{D6579CA3-0C20-4A11-8F89-7F375491F877}" type="sibTrans" cxnId="{29FBCAFB-A17E-4DB5-A4F0-B9797FC0063B}">
      <dgm:prSet/>
      <dgm:spPr/>
      <dgm:t>
        <a:bodyPr/>
        <a:lstStyle/>
        <a:p>
          <a:endParaRPr lang="es-ES"/>
        </a:p>
      </dgm:t>
    </dgm:pt>
    <dgm:pt modelId="{90C62C6E-3056-458D-A505-0317F2C58F9E}" type="pres">
      <dgm:prSet presAssocID="{F00D7DA8-B5DF-4E5D-9573-07E39A83D7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CE893E-E1C8-41FC-A268-876314A0F7C1}" type="pres">
      <dgm:prSet presAssocID="{D22D7DF7-D327-4069-9829-052F1187F3BC}" presName="parentLin" presStyleCnt="0"/>
      <dgm:spPr/>
    </dgm:pt>
    <dgm:pt modelId="{0B8FCD2E-3715-4141-A538-6CC1A4D9A8A0}" type="pres">
      <dgm:prSet presAssocID="{D22D7DF7-D327-4069-9829-052F1187F3B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986EB85-A6F1-47AF-8829-AB0E63900C92}" type="pres">
      <dgm:prSet presAssocID="{D22D7DF7-D327-4069-9829-052F1187F3BC}" presName="parentText" presStyleLbl="node1" presStyleIdx="0" presStyleCnt="3" custAng="10800000" custFlipVert="1" custScaleY="92880" custLinFactNeighborX="3737" custLinFactNeighborY="56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527996-9673-4759-838E-35A65E17F7A9}" type="pres">
      <dgm:prSet presAssocID="{D22D7DF7-D327-4069-9829-052F1187F3BC}" presName="negativeSpace" presStyleCnt="0"/>
      <dgm:spPr/>
    </dgm:pt>
    <dgm:pt modelId="{380A8442-4195-4B1D-BE3A-1FAFE7AF9B24}" type="pres">
      <dgm:prSet presAssocID="{D22D7DF7-D327-4069-9829-052F1187F3BC}" presName="childText" presStyleLbl="conFgAcc1" presStyleIdx="0" presStyleCnt="3">
        <dgm:presLayoutVars>
          <dgm:bulletEnabled val="1"/>
        </dgm:presLayoutVars>
      </dgm:prSet>
      <dgm:spPr/>
    </dgm:pt>
    <dgm:pt modelId="{168832AC-AB96-4665-9918-3410F9D802EE}" type="pres">
      <dgm:prSet presAssocID="{E9E81AC6-6F31-47AA-B816-3DCF66278186}" presName="spaceBetweenRectangles" presStyleCnt="0"/>
      <dgm:spPr/>
    </dgm:pt>
    <dgm:pt modelId="{0549DC9C-2F78-4B7B-B335-71E7B6A2FF6F}" type="pres">
      <dgm:prSet presAssocID="{7F5F612F-E29C-4AB2-A9AE-8D6E4AC460F4}" presName="parentLin" presStyleCnt="0"/>
      <dgm:spPr/>
    </dgm:pt>
    <dgm:pt modelId="{BFC3C9EE-F1CB-43A4-B5D0-E82A510F055B}" type="pres">
      <dgm:prSet presAssocID="{7F5F612F-E29C-4AB2-A9AE-8D6E4AC460F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70D8C03-742D-486B-A973-6C056B310135}" type="pres">
      <dgm:prSet presAssocID="{7F5F612F-E29C-4AB2-A9AE-8D6E4AC460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33CE28-B4CD-47C2-AFA7-6E32F98EC6B0}" type="pres">
      <dgm:prSet presAssocID="{7F5F612F-E29C-4AB2-A9AE-8D6E4AC460F4}" presName="negativeSpace" presStyleCnt="0"/>
      <dgm:spPr/>
    </dgm:pt>
    <dgm:pt modelId="{A60771EE-378D-484A-9C09-09B53C6B1AD4}" type="pres">
      <dgm:prSet presAssocID="{7F5F612F-E29C-4AB2-A9AE-8D6E4AC460F4}" presName="childText" presStyleLbl="conFgAcc1" presStyleIdx="1" presStyleCnt="3" custLinFactNeighborX="-373" custLinFactNeighborY="-14535">
        <dgm:presLayoutVars>
          <dgm:bulletEnabled val="1"/>
        </dgm:presLayoutVars>
      </dgm:prSet>
      <dgm:spPr/>
    </dgm:pt>
    <dgm:pt modelId="{F1FFFB96-DCE3-4A56-9AB8-26E3844AF55B}" type="pres">
      <dgm:prSet presAssocID="{6F27AF24-FE1A-4FC6-99CA-3D523DC78EB2}" presName="spaceBetweenRectangles" presStyleCnt="0"/>
      <dgm:spPr/>
    </dgm:pt>
    <dgm:pt modelId="{147BFF66-D90D-434D-95B5-85C94FAABE7F}" type="pres">
      <dgm:prSet presAssocID="{68D0AE1A-DB16-47CF-BA80-B47AB6F830CE}" presName="parentLin" presStyleCnt="0"/>
      <dgm:spPr/>
    </dgm:pt>
    <dgm:pt modelId="{65ABF5BF-764F-43CF-ADA1-D4CB0340EBDA}" type="pres">
      <dgm:prSet presAssocID="{68D0AE1A-DB16-47CF-BA80-B47AB6F830CE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CDD7C91D-C34D-4849-92A3-AF97C949172B}" type="pres">
      <dgm:prSet presAssocID="{68D0AE1A-DB16-47CF-BA80-B47AB6F830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0F4674-9BC6-475C-AD15-7D274E385F4E}" type="pres">
      <dgm:prSet presAssocID="{68D0AE1A-DB16-47CF-BA80-B47AB6F830CE}" presName="negativeSpace" presStyleCnt="0"/>
      <dgm:spPr/>
    </dgm:pt>
    <dgm:pt modelId="{1318627A-519A-4808-9813-8B460F649144}" type="pres">
      <dgm:prSet presAssocID="{68D0AE1A-DB16-47CF-BA80-B47AB6F830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77F706-7CAD-479A-85BA-4F3D03A01A3E}" type="presOf" srcId="{68D0AE1A-DB16-47CF-BA80-B47AB6F830CE}" destId="{65ABF5BF-764F-43CF-ADA1-D4CB0340EBDA}" srcOrd="0" destOrd="0" presId="urn:microsoft.com/office/officeart/2005/8/layout/list1"/>
    <dgm:cxn modelId="{EDB8CBEB-BE32-4C95-A590-9E0D11FD7431}" type="presOf" srcId="{F00D7DA8-B5DF-4E5D-9573-07E39A83D79D}" destId="{90C62C6E-3056-458D-A505-0317F2C58F9E}" srcOrd="0" destOrd="0" presId="urn:microsoft.com/office/officeart/2005/8/layout/list1"/>
    <dgm:cxn modelId="{29FBCAFB-A17E-4DB5-A4F0-B9797FC0063B}" srcId="{F00D7DA8-B5DF-4E5D-9573-07E39A83D79D}" destId="{68D0AE1A-DB16-47CF-BA80-B47AB6F830CE}" srcOrd="2" destOrd="0" parTransId="{D8B81C61-F5E1-4D7F-BE13-D25CC5046300}" sibTransId="{D6579CA3-0C20-4A11-8F89-7F375491F877}"/>
    <dgm:cxn modelId="{6C8B604E-737E-4EFC-A89F-3FF45715931A}" type="presOf" srcId="{68D0AE1A-DB16-47CF-BA80-B47AB6F830CE}" destId="{CDD7C91D-C34D-4849-92A3-AF97C949172B}" srcOrd="1" destOrd="0" presId="urn:microsoft.com/office/officeart/2005/8/layout/list1"/>
    <dgm:cxn modelId="{F9A90F42-1F9B-4CAE-8871-2EB0C94669BF}" srcId="{F00D7DA8-B5DF-4E5D-9573-07E39A83D79D}" destId="{D22D7DF7-D327-4069-9829-052F1187F3BC}" srcOrd="0" destOrd="0" parTransId="{59F9EFEB-1661-455E-9F51-D69E62B650AD}" sibTransId="{E9E81AC6-6F31-47AA-B816-3DCF66278186}"/>
    <dgm:cxn modelId="{E2152D13-BF85-43EE-A7DB-B4595C3C47B7}" type="presOf" srcId="{7F5F612F-E29C-4AB2-A9AE-8D6E4AC460F4}" destId="{BFC3C9EE-F1CB-43A4-B5D0-E82A510F055B}" srcOrd="0" destOrd="0" presId="urn:microsoft.com/office/officeart/2005/8/layout/list1"/>
    <dgm:cxn modelId="{F7A803F9-61FB-48D0-A48D-88B27F3D1970}" type="presOf" srcId="{7F5F612F-E29C-4AB2-A9AE-8D6E4AC460F4}" destId="{070D8C03-742D-486B-A973-6C056B310135}" srcOrd="1" destOrd="0" presId="urn:microsoft.com/office/officeart/2005/8/layout/list1"/>
    <dgm:cxn modelId="{336F2393-F2F0-4B5F-8A1D-64E67BC8A917}" type="presOf" srcId="{D22D7DF7-D327-4069-9829-052F1187F3BC}" destId="{0B8FCD2E-3715-4141-A538-6CC1A4D9A8A0}" srcOrd="0" destOrd="0" presId="urn:microsoft.com/office/officeart/2005/8/layout/list1"/>
    <dgm:cxn modelId="{0A2A9042-F090-4C9C-A64B-DE5EC5FFDF02}" srcId="{F00D7DA8-B5DF-4E5D-9573-07E39A83D79D}" destId="{7F5F612F-E29C-4AB2-A9AE-8D6E4AC460F4}" srcOrd="1" destOrd="0" parTransId="{55F299F3-0FDC-4B16-861E-DDBA840F74CD}" sibTransId="{6F27AF24-FE1A-4FC6-99CA-3D523DC78EB2}"/>
    <dgm:cxn modelId="{D82A6074-3668-41F0-A7F1-01C734EF3EC5}" type="presOf" srcId="{D22D7DF7-D327-4069-9829-052F1187F3BC}" destId="{B986EB85-A6F1-47AF-8829-AB0E63900C92}" srcOrd="1" destOrd="0" presId="urn:microsoft.com/office/officeart/2005/8/layout/list1"/>
    <dgm:cxn modelId="{64C9069A-0377-48B7-B881-40853D065E0E}" type="presParOf" srcId="{90C62C6E-3056-458D-A505-0317F2C58F9E}" destId="{DBCE893E-E1C8-41FC-A268-876314A0F7C1}" srcOrd="0" destOrd="0" presId="urn:microsoft.com/office/officeart/2005/8/layout/list1"/>
    <dgm:cxn modelId="{DCB3EEBD-AF1D-497E-8016-9AF98389AE2F}" type="presParOf" srcId="{DBCE893E-E1C8-41FC-A268-876314A0F7C1}" destId="{0B8FCD2E-3715-4141-A538-6CC1A4D9A8A0}" srcOrd="0" destOrd="0" presId="urn:microsoft.com/office/officeart/2005/8/layout/list1"/>
    <dgm:cxn modelId="{4E2A115A-9509-4C67-9CFF-3495D306DC79}" type="presParOf" srcId="{DBCE893E-E1C8-41FC-A268-876314A0F7C1}" destId="{B986EB85-A6F1-47AF-8829-AB0E63900C92}" srcOrd="1" destOrd="0" presId="urn:microsoft.com/office/officeart/2005/8/layout/list1"/>
    <dgm:cxn modelId="{1990F878-87F8-4B41-B506-784F83107675}" type="presParOf" srcId="{90C62C6E-3056-458D-A505-0317F2C58F9E}" destId="{32527996-9673-4759-838E-35A65E17F7A9}" srcOrd="1" destOrd="0" presId="urn:microsoft.com/office/officeart/2005/8/layout/list1"/>
    <dgm:cxn modelId="{CB76822A-722E-49D5-9384-267DB92FAA76}" type="presParOf" srcId="{90C62C6E-3056-458D-A505-0317F2C58F9E}" destId="{380A8442-4195-4B1D-BE3A-1FAFE7AF9B24}" srcOrd="2" destOrd="0" presId="urn:microsoft.com/office/officeart/2005/8/layout/list1"/>
    <dgm:cxn modelId="{81432E65-5FA7-4AB6-963F-329B8AADAD13}" type="presParOf" srcId="{90C62C6E-3056-458D-A505-0317F2C58F9E}" destId="{168832AC-AB96-4665-9918-3410F9D802EE}" srcOrd="3" destOrd="0" presId="urn:microsoft.com/office/officeart/2005/8/layout/list1"/>
    <dgm:cxn modelId="{621C1A45-083F-4F81-92AF-3CDF52F4FC51}" type="presParOf" srcId="{90C62C6E-3056-458D-A505-0317F2C58F9E}" destId="{0549DC9C-2F78-4B7B-B335-71E7B6A2FF6F}" srcOrd="4" destOrd="0" presId="urn:microsoft.com/office/officeart/2005/8/layout/list1"/>
    <dgm:cxn modelId="{040B83DE-D8E4-4AD3-B003-F4BD5ACDBE6B}" type="presParOf" srcId="{0549DC9C-2F78-4B7B-B335-71E7B6A2FF6F}" destId="{BFC3C9EE-F1CB-43A4-B5D0-E82A510F055B}" srcOrd="0" destOrd="0" presId="urn:microsoft.com/office/officeart/2005/8/layout/list1"/>
    <dgm:cxn modelId="{EC4D757F-943C-4EAD-96D0-635CA6B9CC36}" type="presParOf" srcId="{0549DC9C-2F78-4B7B-B335-71E7B6A2FF6F}" destId="{070D8C03-742D-486B-A973-6C056B310135}" srcOrd="1" destOrd="0" presId="urn:microsoft.com/office/officeart/2005/8/layout/list1"/>
    <dgm:cxn modelId="{3218EF64-4756-40C9-96A1-778AE7C6CAC8}" type="presParOf" srcId="{90C62C6E-3056-458D-A505-0317F2C58F9E}" destId="{F733CE28-B4CD-47C2-AFA7-6E32F98EC6B0}" srcOrd="5" destOrd="0" presId="urn:microsoft.com/office/officeart/2005/8/layout/list1"/>
    <dgm:cxn modelId="{CEF6A44C-086F-4D24-BB99-098AD1E66FD7}" type="presParOf" srcId="{90C62C6E-3056-458D-A505-0317F2C58F9E}" destId="{A60771EE-378D-484A-9C09-09B53C6B1AD4}" srcOrd="6" destOrd="0" presId="urn:microsoft.com/office/officeart/2005/8/layout/list1"/>
    <dgm:cxn modelId="{8CCE3298-367A-4F00-A3EF-FFD384BA184C}" type="presParOf" srcId="{90C62C6E-3056-458D-A505-0317F2C58F9E}" destId="{F1FFFB96-DCE3-4A56-9AB8-26E3844AF55B}" srcOrd="7" destOrd="0" presId="urn:microsoft.com/office/officeart/2005/8/layout/list1"/>
    <dgm:cxn modelId="{F340BA53-7A74-4B47-9D6C-04E00CE002B1}" type="presParOf" srcId="{90C62C6E-3056-458D-A505-0317F2C58F9E}" destId="{147BFF66-D90D-434D-95B5-85C94FAABE7F}" srcOrd="8" destOrd="0" presId="urn:microsoft.com/office/officeart/2005/8/layout/list1"/>
    <dgm:cxn modelId="{94476983-0D58-467D-A664-8FEA1EF72BCD}" type="presParOf" srcId="{147BFF66-D90D-434D-95B5-85C94FAABE7F}" destId="{65ABF5BF-764F-43CF-ADA1-D4CB0340EBDA}" srcOrd="0" destOrd="0" presId="urn:microsoft.com/office/officeart/2005/8/layout/list1"/>
    <dgm:cxn modelId="{D46D8EB7-9DF5-4FA9-8D29-108682D3B624}" type="presParOf" srcId="{147BFF66-D90D-434D-95B5-85C94FAABE7F}" destId="{CDD7C91D-C34D-4849-92A3-AF97C949172B}" srcOrd="1" destOrd="0" presId="urn:microsoft.com/office/officeart/2005/8/layout/list1"/>
    <dgm:cxn modelId="{730C47A0-E0D4-43BE-8D11-7B357A87C122}" type="presParOf" srcId="{90C62C6E-3056-458D-A505-0317F2C58F9E}" destId="{790F4674-9BC6-475C-AD15-7D274E385F4E}" srcOrd="9" destOrd="0" presId="urn:microsoft.com/office/officeart/2005/8/layout/list1"/>
    <dgm:cxn modelId="{EE438203-2DEA-465D-AF86-1DA8DC830C8B}" type="presParOf" srcId="{90C62C6E-3056-458D-A505-0317F2C58F9E}" destId="{1318627A-519A-4808-9813-8B460F6491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A8442-4195-4B1D-BE3A-1FAFE7AF9B24}">
      <dsp:nvSpPr>
        <dsp:cNvPr id="0" name=""/>
        <dsp:cNvSpPr/>
      </dsp:nvSpPr>
      <dsp:spPr>
        <a:xfrm>
          <a:off x="0" y="645084"/>
          <a:ext cx="10025355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6EB85-A6F1-47AF-8829-AB0E63900C92}">
      <dsp:nvSpPr>
        <dsp:cNvPr id="0" name=""/>
        <dsp:cNvSpPr/>
      </dsp:nvSpPr>
      <dsp:spPr>
        <a:xfrm rot="10800000" flipV="1">
          <a:off x="520000" y="106719"/>
          <a:ext cx="7017748" cy="134349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54" tIns="0" rIns="265254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/>
            <a:t>4 líneas estratégicas</a:t>
          </a:r>
          <a:endParaRPr lang="es-ES" sz="4900" kern="1200" dirty="0"/>
        </a:p>
      </dsp:txBody>
      <dsp:txXfrm rot="-10800000">
        <a:off x="585584" y="172303"/>
        <a:ext cx="6886580" cy="1212322"/>
      </dsp:txXfrm>
    </dsp:sp>
    <dsp:sp modelId="{A60771EE-378D-484A-9C09-09B53C6B1AD4}">
      <dsp:nvSpPr>
        <dsp:cNvPr id="0" name=""/>
        <dsp:cNvSpPr/>
      </dsp:nvSpPr>
      <dsp:spPr>
        <a:xfrm>
          <a:off x="0" y="2829265"/>
          <a:ext cx="10025355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D8C03-742D-486B-A973-6C056B310135}">
      <dsp:nvSpPr>
        <dsp:cNvPr id="0" name=""/>
        <dsp:cNvSpPr/>
      </dsp:nvSpPr>
      <dsp:spPr>
        <a:xfrm>
          <a:off x="501267" y="2144484"/>
          <a:ext cx="7017748" cy="14464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54" tIns="0" rIns="265254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/>
            <a:t>12 objetivos</a:t>
          </a:r>
          <a:endParaRPr lang="es-ES" sz="4900" kern="1200" dirty="0"/>
        </a:p>
      </dsp:txBody>
      <dsp:txXfrm>
        <a:off x="571878" y="2215095"/>
        <a:ext cx="6876526" cy="1305258"/>
      </dsp:txXfrm>
    </dsp:sp>
    <dsp:sp modelId="{1318627A-519A-4808-9813-8B460F649144}">
      <dsp:nvSpPr>
        <dsp:cNvPr id="0" name=""/>
        <dsp:cNvSpPr/>
      </dsp:nvSpPr>
      <dsp:spPr>
        <a:xfrm>
          <a:off x="0" y="5090364"/>
          <a:ext cx="10025355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7C91D-C34D-4849-92A3-AF97C949172B}">
      <dsp:nvSpPr>
        <dsp:cNvPr id="0" name=""/>
        <dsp:cNvSpPr/>
      </dsp:nvSpPr>
      <dsp:spPr>
        <a:xfrm>
          <a:off x="501267" y="4367124"/>
          <a:ext cx="7017748" cy="14464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54" tIns="0" rIns="265254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/>
            <a:t>85 acciones</a:t>
          </a:r>
          <a:endParaRPr lang="es-ES" sz="4900" kern="1200" dirty="0"/>
        </a:p>
      </dsp:txBody>
      <dsp:txXfrm>
        <a:off x="571878" y="4437735"/>
        <a:ext cx="6876526" cy="1305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D7467-44D5-46CE-B852-22C6A9A879DA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DC77-2A58-401F-A9E7-0ADFAB452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883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3106" y="615798"/>
            <a:ext cx="5943814" cy="1036296"/>
          </a:xfrm>
          <a:custGeom>
            <a:avLst/>
            <a:gdLst/>
            <a:ahLst/>
            <a:cxnLst/>
            <a:rect l="l" t="t" r="r" b="b"/>
            <a:pathLst>
              <a:path w="5943814" h="1036296">
                <a:moveTo>
                  <a:pt x="0" y="0"/>
                </a:moveTo>
                <a:lnTo>
                  <a:pt x="5943814" y="0"/>
                </a:lnTo>
                <a:lnTo>
                  <a:pt x="5943814" y="1036296"/>
                </a:lnTo>
                <a:lnTo>
                  <a:pt x="0" y="10362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4" b="-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43724" y="3314700"/>
            <a:ext cx="15601276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DE SERVICIOS SOCIALES 2024-2026</a:t>
            </a:r>
            <a:endParaRPr lang="en-US" sz="7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94004" y="7366635"/>
            <a:ext cx="1040714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2100" dirty="0">
                <a:solidFill>
                  <a:srgbClr val="898989"/>
                </a:solidFill>
                <a:latin typeface="Arial"/>
              </a:rPr>
              <a:t>Servicio de Atención Primaria</a:t>
            </a:r>
          </a:p>
          <a:p>
            <a:pPr algn="r">
              <a:lnSpc>
                <a:spcPts val="4500"/>
              </a:lnSpc>
            </a:pPr>
            <a:r>
              <a:rPr lang="en-US" sz="2100" dirty="0">
                <a:solidFill>
                  <a:srgbClr val="898989"/>
                </a:solidFill>
                <a:latin typeface="Arial"/>
              </a:rPr>
              <a:t>Sección de Planificación e </a:t>
            </a:r>
            <a:r>
              <a:rPr lang="en-US" sz="2100" dirty="0">
                <a:solidFill>
                  <a:srgbClr val="898989"/>
                </a:solidFill>
                <a:latin typeface="Arial"/>
              </a:rPr>
              <a:t>Innovación</a:t>
            </a:r>
            <a:endParaRPr lang="en-US" sz="2100" dirty="0">
              <a:solidFill>
                <a:srgbClr val="898989"/>
              </a:solidFill>
              <a:latin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3724" y="1353132"/>
            <a:ext cx="6547138" cy="417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dirty="0">
                <a:solidFill>
                  <a:srgbClr val="000000"/>
                </a:solidFill>
                <a:latin typeface="Arial"/>
              </a:rPr>
              <a:t>DELEGACIÓN</a:t>
            </a:r>
            <a:r>
              <a:rPr lang="en-US" sz="21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/>
              </a:rPr>
              <a:t>DE SERVICIOS SOCIALES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8" name="Picture 4" descr="C:\Users\u18527\Downloads\Diseño sin título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37200"/>
            <a:ext cx="4113213" cy="31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2503665"/>
            <a:ext cx="1152103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endParaRPr dirty="0"/>
          </a:p>
          <a:p>
            <a:pPr algn="just">
              <a:lnSpc>
                <a:spcPts val="4373"/>
              </a:lnSpc>
            </a:pPr>
            <a:endParaRPr lang="en-US" sz="3644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"/>
            <a:ext cx="18403654" cy="1151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4622" y="3049962"/>
            <a:ext cx="16687799" cy="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L</a:t>
            </a:r>
            <a:r>
              <a:rPr kumimoji="0" lang="es-ES_tradnl" altLang="es-ES" sz="28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ÍNEA ESTRATÉGICA 1. CONSOLIDACIÓN DE LOS SERVICIOS SOCIALES COMO REFERENTE PARA LA CIUDADANÍA</a:t>
            </a:r>
            <a:endParaRPr kumimoji="0" lang="es-ES" altLang="es-E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362760" y="1638300"/>
            <a:ext cx="137922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ESTRATÉGICAS</a:t>
            </a:r>
            <a:endParaRPr lang="en-US" sz="7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4"/>
          <p:cNvSpPr/>
          <p:nvPr/>
        </p:nvSpPr>
        <p:spPr>
          <a:xfrm>
            <a:off x="968196" y="1082060"/>
            <a:ext cx="4900612" cy="402431"/>
          </a:xfrm>
          <a:custGeom>
            <a:avLst/>
            <a:gdLst/>
            <a:ahLst/>
            <a:cxnLst/>
            <a:rect l="l" t="t" r="r" b="b"/>
            <a:pathLst>
              <a:path w="4900612" h="402431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5"/>
            </a:stretch>
          </a:blipFill>
        </p:spPr>
      </p:sp>
      <p:sp>
        <p:nvSpPr>
          <p:cNvPr id="15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4" b="-114"/>
            </a:stretch>
          </a:blipFill>
        </p:spPr>
      </p:sp>
      <p:sp>
        <p:nvSpPr>
          <p:cNvPr id="16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60510" y="3696515"/>
            <a:ext cx="11789228" cy="44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_tradnl" altLang="es-ES" sz="4800" baseline="0" dirty="0" smtClean="0">
                <a:latin typeface="Calibri" pitchFamily="34" charset="0"/>
                <a:ea typeface="PMingLiU" charset="-120"/>
                <a:cs typeface="Calibri" pitchFamily="34" charset="0"/>
              </a:rPr>
              <a:t>Nuevas ordenanzas</a:t>
            </a: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 para agilizar prestaciones.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Promoción de las proyectos del Tercer </a:t>
            </a:r>
            <a:r>
              <a:rPr lang="es-ES_tradnl" altLang="es-ES" sz="4800" dirty="0">
                <a:latin typeface="Calibri" pitchFamily="34" charset="0"/>
                <a:ea typeface="PMingLiU" charset="-120"/>
                <a:cs typeface="Calibri" pitchFamily="34" charset="0"/>
              </a:rPr>
              <a:t>S</a:t>
            </a: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ector a través de la convocatoria anual de Subvenciones de Acción social. </a:t>
            </a:r>
            <a:endParaRPr kumimoji="0" lang="es-ES" altLang="es-ES" sz="4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u18527\Downloads\flecha\flecha_page-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78375" y="6184039"/>
            <a:ext cx="2355636" cy="28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18527\Downloads\servicios sociales\servicios sociales_page-0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992" y="3619741"/>
            <a:ext cx="2925138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u18527\Downloads\flecha\flecha_page-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6638">
            <a:off x="13058792" y="4110273"/>
            <a:ext cx="1946229" cy="23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771" y="3265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60"/>
            <a:ext cx="4900612" cy="402431"/>
          </a:xfrm>
          <a:custGeom>
            <a:avLst/>
            <a:gdLst/>
            <a:ahLst/>
            <a:cxnLst/>
            <a:rect l="l" t="t" r="r" b="b"/>
            <a:pathLst>
              <a:path w="4900612" h="402431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503665"/>
            <a:ext cx="1152103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endParaRPr dirty="0"/>
          </a:p>
          <a:p>
            <a:pPr algn="just">
              <a:lnSpc>
                <a:spcPts val="4373"/>
              </a:lnSpc>
            </a:pPr>
            <a:endParaRPr lang="en-US" sz="364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62760" y="1638300"/>
            <a:ext cx="137922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ESTRATÉGICAS</a:t>
            </a:r>
            <a:endParaRPr lang="en-US" sz="7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73639" y="2873013"/>
            <a:ext cx="15371261" cy="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L</a:t>
            </a:r>
            <a:r>
              <a:rPr kumimoji="0" lang="es-ES_tradnl" altLang="es-ES" sz="28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ÍNEA ESTRATÉGICA 2. ATENCIÓN A LAS PERSONAS CON ENFOQUE PREVENTIVO Y COMUNITARIO</a:t>
            </a:r>
            <a:endParaRPr kumimoji="0" lang="es-ES" altLang="es-E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95411" y="3668741"/>
            <a:ext cx="10521675" cy="44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Establecimiento del Consejo Local de Inclusión y Derechos Sociales: Nuevo Reglamento 2025.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s-ES_tradnl" altLang="es-ES" sz="4800" dirty="0" smtClean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_tradnl" altLang="es-ES" sz="48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Impulso de la intervención comunitaria en colaboración con Entidades Sociales.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 descr="C:\Users\u18527\Downloads\barrios inclusivos_page-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716" y="3296300"/>
            <a:ext cx="2575675" cy="24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u18527\Downloads\flecha\flecha_page-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64963">
            <a:off x="12733538" y="5683213"/>
            <a:ext cx="2355636" cy="28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18527\Downloads\servicios sociales\servicios sociales_page-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925" y="5021488"/>
            <a:ext cx="1906028" cy="4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18527\Downloads\flecha\flecha_page-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8858">
            <a:off x="11371921" y="4006813"/>
            <a:ext cx="2355636" cy="28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542" y="0"/>
            <a:ext cx="18331542" cy="1035126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60"/>
            <a:ext cx="4900612" cy="402431"/>
          </a:xfrm>
          <a:custGeom>
            <a:avLst/>
            <a:gdLst/>
            <a:ahLst/>
            <a:cxnLst/>
            <a:rect l="l" t="t" r="r" b="b"/>
            <a:pathLst>
              <a:path w="4900612" h="402431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503665"/>
            <a:ext cx="1152103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endParaRPr dirty="0"/>
          </a:p>
          <a:p>
            <a:pPr algn="just">
              <a:lnSpc>
                <a:spcPts val="4373"/>
              </a:lnSpc>
            </a:pPr>
            <a:endParaRPr lang="en-US" sz="364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62760" y="1638300"/>
            <a:ext cx="137922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ESTRATÉGICAS</a:t>
            </a:r>
            <a:endParaRPr lang="en-US" sz="7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73639" y="2873013"/>
            <a:ext cx="15371261" cy="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L</a:t>
            </a:r>
            <a:r>
              <a:rPr kumimoji="0" lang="es-ES_tradnl" altLang="es-ES" sz="28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ÍNEA ESTRATÉGICA 2. ATENCIÓN A LAS PERSONAS CON ENFOQUE PREVENTIVO Y COMUNITARIO</a:t>
            </a:r>
            <a:endParaRPr kumimoji="0" lang="es-ES" altLang="es-E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28700" y="3639340"/>
            <a:ext cx="10521675" cy="44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Consolidación de la Casa del Voluntariado.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_tradnl" altLang="es-ES" sz="4800" dirty="0" smtClean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_tradnl" altLang="es-ES" sz="48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Desarrollo del Programa </a:t>
            </a:r>
            <a:r>
              <a:rPr kumimoji="0" lang="es-ES_tradnl" altLang="es-ES" sz="4800" i="0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Barris</a:t>
            </a:r>
            <a:r>
              <a:rPr kumimoji="0" lang="es-ES_tradnl" altLang="es-ES" sz="48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 </a:t>
            </a:r>
            <a:r>
              <a:rPr kumimoji="0" lang="es-ES_tradnl" altLang="es-ES" sz="4800" i="0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Inclusius</a:t>
            </a:r>
            <a:r>
              <a:rPr kumimoji="0" lang="es-ES_tradnl" altLang="es-ES" sz="48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 en aquellos espacios de mayor vulnerabilidad social.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97" y="3290713"/>
            <a:ext cx="2818591" cy="23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u18527\Downloads\Diseño sin título_page-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3411198"/>
            <a:ext cx="3079044" cy="210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4112">
            <a:off x="9444381" y="6338290"/>
            <a:ext cx="2784694" cy="254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945" y="6688731"/>
            <a:ext cx="43338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558" y="-107362"/>
            <a:ext cx="18334671" cy="1039436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60"/>
            <a:ext cx="4900612" cy="402431"/>
          </a:xfrm>
          <a:custGeom>
            <a:avLst/>
            <a:gdLst/>
            <a:ahLst/>
            <a:cxnLst/>
            <a:rect l="l" t="t" r="r" b="b"/>
            <a:pathLst>
              <a:path w="4900612" h="402431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503665"/>
            <a:ext cx="1152103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endParaRPr dirty="0"/>
          </a:p>
          <a:p>
            <a:pPr algn="just">
              <a:lnSpc>
                <a:spcPts val="4373"/>
              </a:lnSpc>
            </a:pPr>
            <a:endParaRPr lang="en-US" sz="364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62760" y="1638300"/>
            <a:ext cx="137922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ESTRATÉGICAS</a:t>
            </a:r>
            <a:endParaRPr lang="en-US" sz="7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09179" y="3135044"/>
            <a:ext cx="15371261" cy="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L</a:t>
            </a:r>
            <a:r>
              <a:rPr kumimoji="0" lang="es-ES_tradnl" altLang="es-ES" sz="28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ÍNEA ESTRATÉGICA 3. DETECCIÓN</a:t>
            </a:r>
            <a:r>
              <a:rPr kumimoji="0" lang="es-ES_tradnl" altLang="es-ES" sz="2800" b="1" i="0" u="none" strike="noStrike" cap="none" normalizeH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 DE NUEVAS NECESIDADES EMERGENTES</a:t>
            </a:r>
            <a:endParaRPr kumimoji="0" lang="es-ES" altLang="es-E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57310" y="4162263"/>
            <a:ext cx="11539489" cy="22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Creación del Observatorio de Servicios Sociales del Ayuntamiento de Valencia en 2024.</a:t>
            </a:r>
            <a:endParaRPr kumimoji="0" lang="es-ES_tradnl" altLang="es-ES" sz="4800" i="0" u="none" strike="noStrike" cap="none" normalizeH="0" dirty="0" smtClean="0">
              <a:ln>
                <a:noFill/>
              </a:ln>
              <a:effectLst/>
              <a:latin typeface="Calibri" pitchFamily="34" charset="0"/>
              <a:ea typeface="PMingLiU" charset="-120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899">
            <a:off x="10185635" y="5357487"/>
            <a:ext cx="3729774" cy="34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18527\Downloads\social research\social research_page-0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599" y="2503665"/>
            <a:ext cx="4238821" cy="70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671" y="-10736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60"/>
            <a:ext cx="4900612" cy="402431"/>
          </a:xfrm>
          <a:custGeom>
            <a:avLst/>
            <a:gdLst/>
            <a:ahLst/>
            <a:cxnLst/>
            <a:rect l="l" t="t" r="r" b="b"/>
            <a:pathLst>
              <a:path w="4900612" h="402431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503665"/>
            <a:ext cx="1152103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endParaRPr dirty="0"/>
          </a:p>
          <a:p>
            <a:pPr algn="just">
              <a:lnSpc>
                <a:spcPts val="4373"/>
              </a:lnSpc>
            </a:pPr>
            <a:endParaRPr lang="en-US" sz="364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62760" y="1638300"/>
            <a:ext cx="137922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ESTRATÉGICAS</a:t>
            </a:r>
            <a:endParaRPr lang="en-US" sz="7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09179" y="3135044"/>
            <a:ext cx="15371261" cy="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L</a:t>
            </a:r>
            <a:r>
              <a:rPr kumimoji="0" lang="es-ES_tradnl" altLang="es-ES" sz="28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ÍNEA ESTRATÉGICA 3. DETECCIÓN</a:t>
            </a:r>
            <a:r>
              <a:rPr kumimoji="0" lang="es-ES_tradnl" altLang="es-ES" sz="2800" b="1" i="0" u="none" strike="noStrike" cap="none" normalizeH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 DE NUEVAS NECESIDADES EMERGENTES</a:t>
            </a:r>
            <a:endParaRPr kumimoji="0" lang="es-ES" altLang="es-E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57309" y="3894210"/>
            <a:ext cx="11539489" cy="44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_tradnl" altLang="es-ES" sz="48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Proyecto de </a:t>
            </a:r>
            <a:r>
              <a:rPr kumimoji="0" lang="es-ES_tradnl" altLang="es-ES" sz="4800" i="0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multicentro</a:t>
            </a:r>
            <a:r>
              <a:rPr lang="es-ES_tradnl" altLang="es-ES" sz="4800" dirty="0">
                <a:latin typeface="Calibri" pitchFamily="34" charset="0"/>
                <a:ea typeface="PMingLiU" charset="-120"/>
                <a:cs typeface="Calibri" pitchFamily="34" charset="0"/>
              </a:rPr>
              <a:t> </a:t>
            </a: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de alta tolerancia para personas sin hogar.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_tradnl" altLang="es-ES" sz="4800" dirty="0" smtClean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_tradnl" altLang="es-ES" sz="48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Protocolos para detección de delitos de odio contra personas sin hogar a través de la ONDIS.</a:t>
            </a:r>
          </a:p>
        </p:txBody>
      </p:sp>
      <p:pic>
        <p:nvPicPr>
          <p:cNvPr id="7170" name="Picture 2" descr="C:\Users\u18527\Downloads\vivir en la calle\vivir en la calle_page-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694" y="2914342"/>
            <a:ext cx="4854816" cy="55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231">
            <a:off x="12049781" y="5020172"/>
            <a:ext cx="2563827" cy="234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1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2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60"/>
            <a:ext cx="4900612" cy="402431"/>
          </a:xfrm>
          <a:custGeom>
            <a:avLst/>
            <a:gdLst/>
            <a:ahLst/>
            <a:cxnLst/>
            <a:rect l="l" t="t" r="r" b="b"/>
            <a:pathLst>
              <a:path w="4900612" h="402431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503665"/>
            <a:ext cx="1152103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endParaRPr dirty="0"/>
          </a:p>
          <a:p>
            <a:pPr algn="just">
              <a:lnSpc>
                <a:spcPts val="4373"/>
              </a:lnSpc>
            </a:pPr>
            <a:endParaRPr lang="en-US" sz="364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62760" y="1638300"/>
            <a:ext cx="137922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ESTRATÉGICAS</a:t>
            </a:r>
            <a:endParaRPr lang="en-US" sz="7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73228" y="3147978"/>
            <a:ext cx="15371261" cy="48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L</a:t>
            </a:r>
            <a:r>
              <a:rPr kumimoji="0" lang="es-ES_tradnl" altLang="es-ES" sz="28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ÍNEA ESTRATÉGICA 4. </a:t>
            </a:r>
            <a:r>
              <a:rPr lang="es-ES_tradnl" altLang="es-ES" sz="2800" b="1" dirty="0" smtClean="0" bmk="">
                <a:solidFill>
                  <a:srgbClr val="C00000"/>
                </a:solidFill>
                <a:latin typeface="Calibri" pitchFamily="34" charset="0"/>
                <a:ea typeface="PMingLiU" charset="-120"/>
                <a:cs typeface="Calibri" pitchFamily="34" charset="0"/>
              </a:rPr>
              <a:t>CALIDAD Y BUENAS PRÁCTICAS </a:t>
            </a:r>
            <a:endParaRPr kumimoji="0" lang="es-ES" altLang="es-E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219198" y="3771900"/>
            <a:ext cx="10363201" cy="522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Creación y consolidación de certificados de sistemas de gestión de la calidad ISO.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_tradnl" altLang="es-ES" sz="48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Planes de alojamiento urgente para personas sin hogar en situaciones de urgencia o emergencia ante posibles </a:t>
            </a:r>
            <a:r>
              <a:rPr kumimoji="0" lang="es-ES_tradnl" altLang="es-ES" sz="4800" i="0" u="none" strike="noStrike" cap="none" normalizeH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catástrofes</a:t>
            </a:r>
            <a:r>
              <a:rPr lang="es-ES_tradnl" altLang="es-ES" sz="4800">
                <a:latin typeface="Calibri" pitchFamily="34" charset="0"/>
                <a:ea typeface="PMingLiU" charset="-120"/>
                <a:cs typeface="Calibri" pitchFamily="34" charset="0"/>
              </a:rPr>
              <a:t> </a:t>
            </a:r>
            <a:r>
              <a:rPr lang="es-ES_tradnl" altLang="es-ES" sz="4800" smtClean="0">
                <a:latin typeface="Calibri" pitchFamily="34" charset="0"/>
                <a:ea typeface="PMingLiU" charset="-120"/>
                <a:cs typeface="Calibri" pitchFamily="34" charset="0"/>
              </a:rPr>
              <a:t>(Santa </a:t>
            </a: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Cruz </a:t>
            </a:r>
            <a:r>
              <a:rPr lang="es-ES_tradnl" altLang="es-ES" sz="4800" smtClean="0">
                <a:latin typeface="Calibri" pitchFamily="34" charset="0"/>
                <a:ea typeface="PMingLiU" charset="-120"/>
                <a:cs typeface="Calibri" pitchFamily="34" charset="0"/>
              </a:rPr>
              <a:t>de Tenerife)</a:t>
            </a:r>
            <a:endParaRPr kumimoji="0" lang="es-ES_tradnl" altLang="es-ES" sz="4800" i="0" u="none" strike="noStrike" cap="none" normalizeH="0" dirty="0" smtClean="0">
              <a:ln>
                <a:noFill/>
              </a:ln>
              <a:effectLst/>
              <a:latin typeface="Calibri" pitchFamily="34" charset="0"/>
              <a:ea typeface="PMingLiU" charset="-120"/>
              <a:cs typeface="Calibri" pitchFamily="34" charset="0"/>
            </a:endParaRPr>
          </a:p>
        </p:txBody>
      </p:sp>
      <p:pic>
        <p:nvPicPr>
          <p:cNvPr id="5123" name="Picture 3" descr="C:\Users\u18527\Downloads\logo iso 2_page-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142" y="2297279"/>
            <a:ext cx="2581435" cy="266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18527\Downloads\personas sin hogar_page-0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302" y="5600700"/>
            <a:ext cx="2727688" cy="267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9798">
            <a:off x="11831924" y="2759536"/>
            <a:ext cx="3086716" cy="309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6396">
            <a:off x="11470044" y="6193028"/>
            <a:ext cx="3389152" cy="339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6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60"/>
            <a:ext cx="4900612" cy="402431"/>
          </a:xfrm>
          <a:custGeom>
            <a:avLst/>
            <a:gdLst/>
            <a:ahLst/>
            <a:cxnLst/>
            <a:rect l="l" t="t" r="r" b="b"/>
            <a:pathLst>
              <a:path w="4900612" h="402431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503665"/>
            <a:ext cx="1152103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endParaRPr dirty="0"/>
          </a:p>
          <a:p>
            <a:pPr algn="just">
              <a:lnSpc>
                <a:spcPts val="4373"/>
              </a:lnSpc>
            </a:pPr>
            <a:endParaRPr lang="en-US" sz="364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3000" y="1965056"/>
            <a:ext cx="15316199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SEGUIMIENTO, EVALUACIÓN Y TRANSPARENCIA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8800" y="4533900"/>
            <a:ext cx="154686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MingLiU" charset="-120"/>
                <a:cs typeface="Calibri" pitchFamily="34" charset="0"/>
              </a:rPr>
              <a:t>Grado de consecución de los objetivos propuestos</a:t>
            </a:r>
            <a:endParaRPr kumimoji="0" lang="es-ES" alt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MingLiU" charset="-120"/>
                <a:cs typeface="Calibri" pitchFamily="34" charset="0"/>
              </a:rPr>
              <a:t>Idoneidad de la metodología utilizada</a:t>
            </a:r>
            <a:endParaRPr kumimoji="0" lang="es-ES" alt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MingLiU" charset="-120"/>
                <a:cs typeface="Calibri" pitchFamily="34" charset="0"/>
              </a:rPr>
              <a:t>Opiniones de las personas beneficiarias de los servicios</a:t>
            </a:r>
            <a:endParaRPr kumimoji="0" lang="es-ES" alt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PMingLiU" charset="-120"/>
                <a:cs typeface="Calibri" pitchFamily="34" charset="0"/>
              </a:rPr>
              <a:t>Grado de ejecución del presupuesto previsto</a:t>
            </a:r>
          </a:p>
          <a:p>
            <a:pPr lvl="0">
              <a:buFontTx/>
              <a:buChar char="•"/>
              <a:tabLst>
                <a:tab pos="457200" algn="l"/>
              </a:tabLst>
            </a:pPr>
            <a:r>
              <a:rPr lang="es-ES" altLang="es-ES" sz="3200" dirty="0">
                <a:latin typeface="+mn-lt"/>
                <a:ea typeface="PMingLiU" charset="-120"/>
                <a:cs typeface="Calibri" pitchFamily="34" charset="0"/>
              </a:rPr>
              <a:t>El perfeccionamiento o mejora de lo planificado.</a:t>
            </a:r>
            <a:endParaRPr lang="es-ES" altLang="es-ES" sz="3200" dirty="0">
              <a:latin typeface="+mn-lt"/>
            </a:endParaRPr>
          </a:p>
          <a:p>
            <a:pPr lvl="0" eaLnBrk="0" hangingPunct="0">
              <a:buFontTx/>
              <a:buChar char="•"/>
              <a:tabLst>
                <a:tab pos="457200" algn="l"/>
              </a:tabLst>
            </a:pPr>
            <a:r>
              <a:rPr lang="es-ES" altLang="es-ES" sz="3200" dirty="0">
                <a:latin typeface="+mn-lt"/>
                <a:ea typeface="PMingLiU" charset="-120"/>
                <a:cs typeface="Calibri" pitchFamily="34" charset="0"/>
              </a:rPr>
              <a:t>La contribución para la realización de planificaciones futuras.</a:t>
            </a:r>
          </a:p>
          <a:p>
            <a:pPr lvl="0" eaLnBrk="0" hangingPunct="0">
              <a:tabLst>
                <a:tab pos="457200" algn="l"/>
              </a:tabLst>
            </a:pPr>
            <a:endParaRPr lang="es-ES" altLang="es-ES" sz="3200" dirty="0" smtClean="0">
              <a:latin typeface="+mn-lt"/>
              <a:ea typeface="PMingLiU" charset="-120"/>
              <a:cs typeface="Calibri" pitchFamily="34" charset="0"/>
            </a:endParaRPr>
          </a:p>
          <a:p>
            <a:pPr lvl="0" eaLnBrk="0" hangingPunct="0">
              <a:tabLst>
                <a:tab pos="457200" algn="l"/>
              </a:tabLst>
            </a:pPr>
            <a:r>
              <a:rPr lang="es-ES" altLang="es-ES" sz="3200" dirty="0" smtClean="0">
                <a:latin typeface="+mn-lt"/>
                <a:ea typeface="PMingLiU" charset="-120"/>
                <a:cs typeface="Calibri" pitchFamily="34" charset="0"/>
              </a:rPr>
              <a:t>La </a:t>
            </a:r>
            <a:r>
              <a:rPr lang="es-ES" altLang="es-ES" sz="3200" b="1" dirty="0">
                <a:latin typeface="+mn-lt"/>
                <a:ea typeface="PMingLiU" charset="-120"/>
                <a:cs typeface="Calibri" pitchFamily="34" charset="0"/>
              </a:rPr>
              <a:t>transparencia</a:t>
            </a:r>
            <a:r>
              <a:rPr lang="es-ES" altLang="es-ES" sz="3200" dirty="0">
                <a:latin typeface="+mn-lt"/>
                <a:ea typeface="PMingLiU" charset="-120"/>
                <a:cs typeface="Calibri" pitchFamily="34" charset="0"/>
              </a:rPr>
              <a:t>, propia de una administración pública al servicio de la ciudadanía</a:t>
            </a:r>
            <a:r>
              <a:rPr lang="es-ES" altLang="es-ES" sz="3200" dirty="0">
                <a:latin typeface="+mn-lt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Freeform 4"/>
          <p:cNvSpPr/>
          <p:nvPr/>
        </p:nvSpPr>
        <p:spPr>
          <a:xfrm>
            <a:off x="14325600" y="3238500"/>
            <a:ext cx="2620701" cy="4124866"/>
          </a:xfrm>
          <a:custGeom>
            <a:avLst/>
            <a:gdLst/>
            <a:ahLst/>
            <a:cxnLst/>
            <a:rect l="l" t="t" r="r" b="b"/>
            <a:pathLst>
              <a:path w="3083503" h="4451251">
                <a:moveTo>
                  <a:pt x="0" y="0"/>
                </a:moveTo>
                <a:lnTo>
                  <a:pt x="3083503" y="0"/>
                </a:lnTo>
                <a:lnTo>
                  <a:pt x="3083503" y="4451250"/>
                </a:lnTo>
                <a:lnTo>
                  <a:pt x="0" y="4451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06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" y="-149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60"/>
            <a:ext cx="4900612" cy="402431"/>
          </a:xfrm>
          <a:custGeom>
            <a:avLst/>
            <a:gdLst/>
            <a:ahLst/>
            <a:cxnLst/>
            <a:rect l="l" t="t" r="r" b="b"/>
            <a:pathLst>
              <a:path w="4900612" h="402431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503665"/>
            <a:ext cx="1152103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endParaRPr dirty="0"/>
          </a:p>
          <a:p>
            <a:pPr algn="just">
              <a:lnSpc>
                <a:spcPts val="4373"/>
              </a:lnSpc>
            </a:pPr>
            <a:endParaRPr lang="en-US" sz="364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82686" y="2095500"/>
            <a:ext cx="137922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7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28700" y="2230041"/>
            <a:ext cx="15371261" cy="522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" sz="4800" dirty="0" smtClean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" sz="4800" dirty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El Plan estratégico debe contribuir 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" sz="4800" dirty="0" smtClean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ES" sz="4800" dirty="0" smtClean="0">
                <a:latin typeface="Calibri" pitchFamily="34" charset="0"/>
                <a:ea typeface="PMingLiU" charset="-120"/>
                <a:cs typeface="Calibri" pitchFamily="34" charset="0"/>
              </a:rPr>
              <a:t>- Garantizar y consolidar derechos de la ciudadanía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" sz="4800" i="0" u="none" cap="none" normalizeH="0" dirty="0" smtClean="0">
              <a:ln>
                <a:noFill/>
              </a:ln>
              <a:effectLst/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4800" i="0" u="non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- Mejorar la calidad de vida de las personas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Freeform 4"/>
          <p:cNvSpPr/>
          <p:nvPr/>
        </p:nvSpPr>
        <p:spPr>
          <a:xfrm>
            <a:off x="12115800" y="5605307"/>
            <a:ext cx="2642925" cy="2450713"/>
          </a:xfrm>
          <a:custGeom>
            <a:avLst/>
            <a:gdLst/>
            <a:ahLst/>
            <a:cxnLst/>
            <a:rect l="l" t="t" r="r" b="b"/>
            <a:pathLst>
              <a:path w="2642925" h="2450713">
                <a:moveTo>
                  <a:pt x="0" y="0"/>
                </a:moveTo>
                <a:lnTo>
                  <a:pt x="2642926" y="0"/>
                </a:lnTo>
                <a:lnTo>
                  <a:pt x="2642926" y="2450712"/>
                </a:lnTo>
                <a:lnTo>
                  <a:pt x="0" y="2450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7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49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58"/>
            <a:ext cx="4900612" cy="402430"/>
          </a:xfrm>
          <a:custGeom>
            <a:avLst/>
            <a:gdLst/>
            <a:ahLst/>
            <a:cxnLst/>
            <a:rect l="l" t="t" r="r" b="b"/>
            <a:pathLst>
              <a:path w="4900612" h="402430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27968" y="3050048"/>
            <a:ext cx="13975033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95"/>
              </a:lnSpc>
            </a:pPr>
            <a:endParaRPr dirty="0"/>
          </a:p>
          <a:p>
            <a:pPr algn="just">
              <a:lnSpc>
                <a:spcPts val="4258"/>
              </a:lnSpc>
            </a:pPr>
            <a:r>
              <a:rPr lang="en-US" sz="3548" dirty="0" smtClean="0">
                <a:solidFill>
                  <a:srgbClr val="000000"/>
                </a:solidFill>
                <a:latin typeface="Arial"/>
              </a:rPr>
              <a:t>El Plan Estratégico de Servicios Sociales 2024-2026 </a:t>
            </a:r>
            <a:r>
              <a:rPr lang="en-US" sz="3548" dirty="0" err="1" smtClean="0">
                <a:solidFill>
                  <a:srgbClr val="000000"/>
                </a:solidFill>
                <a:latin typeface="Arial"/>
              </a:rPr>
              <a:t>es</a:t>
            </a:r>
            <a:r>
              <a:rPr lang="en-US" sz="3548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354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14599" y="2095500"/>
            <a:ext cx="11671499" cy="1010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ES EL PLAN ESTRATÉGICO</a:t>
            </a:r>
            <a:r>
              <a:rPr lang="en-US" sz="4800" b="1" dirty="0" smtClean="0">
                <a:solidFill>
                  <a:srgbClr val="C00000"/>
                </a:solidFill>
                <a:latin typeface="Source Serif Pro Bold"/>
              </a:rPr>
              <a:t> </a:t>
            </a:r>
            <a:endParaRPr lang="en-US" sz="4800" b="1" dirty="0">
              <a:solidFill>
                <a:srgbClr val="C00000"/>
              </a:solidFill>
              <a:latin typeface="Source Serif Pr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81200" y="3924300"/>
            <a:ext cx="12738299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525" lvl="1" indent="-244263" algn="just">
              <a:lnSpc>
                <a:spcPts val="3239"/>
              </a:lnSpc>
            </a:pPr>
            <a:endParaRPr strike="sngStrike" dirty="0"/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fundamental de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endParaRPr lang="en-US" sz="3499" dirty="0" smtClean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Basado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los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principios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de la Ley 3/2019 de Servicios Sociales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Inclusivos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de la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Comunitat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Valenciana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endParaRPr lang="en-US" sz="3499" dirty="0" smtClean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Articula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líneas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objetivos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y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acciones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para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dar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respuesta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a las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necesidades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de la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ciudadanía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sz="3499" dirty="0">
              <a:solidFill>
                <a:srgbClr val="000000"/>
              </a:solidFill>
              <a:latin typeface="Arial"/>
            </a:endParaRPr>
          </a:p>
          <a:p>
            <a:pPr marL="488525" lvl="1" indent="-244263" algn="l">
              <a:lnSpc>
                <a:spcPts val="3239"/>
              </a:lnSpc>
            </a:pPr>
            <a:endParaRPr lang="en-US" sz="3499" dirty="0">
              <a:solidFill>
                <a:srgbClr val="000000"/>
              </a:solidFill>
              <a:latin typeface="Arial"/>
            </a:endParaRPr>
          </a:p>
          <a:p>
            <a:pPr marL="488525" lvl="1" indent="-244263" algn="l">
              <a:lnSpc>
                <a:spcPts val="3239"/>
              </a:lnSpc>
            </a:pPr>
            <a:endParaRPr lang="en-US" sz="34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Freeform 4"/>
          <p:cNvSpPr/>
          <p:nvPr/>
        </p:nvSpPr>
        <p:spPr>
          <a:xfrm>
            <a:off x="13868400" y="2057400"/>
            <a:ext cx="2881055" cy="2971800"/>
          </a:xfrm>
          <a:custGeom>
            <a:avLst/>
            <a:gdLst/>
            <a:ahLst/>
            <a:cxnLst/>
            <a:rect l="l" t="t" r="r" b="b"/>
            <a:pathLst>
              <a:path w="4695311" h="4114800">
                <a:moveTo>
                  <a:pt x="0" y="0"/>
                </a:moveTo>
                <a:lnTo>
                  <a:pt x="4695311" y="0"/>
                </a:lnTo>
                <a:lnTo>
                  <a:pt x="4695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lc="http://schemas.openxmlformats.org/drawingml/2006/lockedCanvas"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5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58"/>
            <a:ext cx="4900612" cy="402430"/>
          </a:xfrm>
          <a:custGeom>
            <a:avLst/>
            <a:gdLst/>
            <a:ahLst/>
            <a:cxnLst/>
            <a:rect l="l" t="t" r="r" b="b"/>
            <a:pathLst>
              <a:path w="4900612" h="402430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47954" y="3385457"/>
            <a:ext cx="13628975" cy="7066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95"/>
              </a:lnSpc>
            </a:pPr>
            <a:endParaRPr dirty="0"/>
          </a:p>
          <a:p>
            <a:pPr algn="just">
              <a:lnSpc>
                <a:spcPts val="4258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Estructurar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y 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desarrollar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la 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política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local 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materia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de Servicios Sociales 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con el 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objetivo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salvaguardar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los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 derechos de la 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ciudadanía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just">
              <a:lnSpc>
                <a:spcPts val="4258"/>
              </a:lnSpc>
            </a:pPr>
            <a:endParaRPr lang="en-US" sz="3600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258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						</a:t>
            </a:r>
          </a:p>
          <a:p>
            <a:pPr algn="just">
              <a:lnSpc>
                <a:spcPts val="4258"/>
              </a:lnSpc>
            </a:pPr>
            <a:r>
              <a:rPr lang="en-US" sz="360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El 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presupuesto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             del 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año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 2024 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es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600" b="1" dirty="0">
                <a:solidFill>
                  <a:srgbClr val="000000"/>
                </a:solidFill>
                <a:latin typeface="Arial"/>
              </a:rPr>
              <a:t>49.051.045,41 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euros</a:t>
            </a:r>
            <a:endParaRPr lang="en-US" sz="3600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258"/>
              </a:lnSpc>
            </a:pPr>
            <a:endParaRPr lang="en-US" sz="3600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258"/>
              </a:lnSpc>
            </a:pPr>
            <a:endParaRPr lang="en-US" sz="3600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258"/>
              </a:lnSpc>
            </a:pPr>
            <a:endParaRPr lang="en-US" sz="3600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258"/>
              </a:lnSpc>
            </a:pPr>
            <a:endParaRPr lang="en-US" sz="3548" dirty="0" smtClean="0">
              <a:solidFill>
                <a:srgbClr val="000000"/>
              </a:solidFill>
              <a:latin typeface="Arial"/>
            </a:endParaRPr>
          </a:p>
          <a:p>
            <a:pPr marL="587544" lvl="1" indent="-293772" algn="l">
              <a:lnSpc>
                <a:spcPts val="3895"/>
              </a:lnSpc>
            </a:pPr>
            <a:endParaRPr lang="en-US" sz="354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83677" y="2293477"/>
            <a:ext cx="13320646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Y PRESUPUESTO </a:t>
            </a:r>
            <a:r>
              <a:rPr lang="en-US" sz="7200" b="1" dirty="0" smtClean="0">
                <a:solidFill>
                  <a:srgbClr val="C00000"/>
                </a:solidFill>
                <a:latin typeface="Source Serif Pro Bold"/>
              </a:rPr>
              <a:t> </a:t>
            </a:r>
            <a:endParaRPr lang="en-US" sz="7200" b="1" dirty="0">
              <a:solidFill>
                <a:srgbClr val="C00000"/>
              </a:solidFill>
              <a:latin typeface="Source Serif Pro Bold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4" y="3365286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213624"/>
            <a:ext cx="1905000" cy="15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58"/>
            <a:ext cx="4900612" cy="402430"/>
          </a:xfrm>
          <a:custGeom>
            <a:avLst/>
            <a:gdLst/>
            <a:ahLst/>
            <a:cxnLst/>
            <a:rect l="l" t="t" r="r" b="b"/>
            <a:pathLst>
              <a:path w="4900612" h="402430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5" name="Freeform 5"/>
          <p:cNvSpPr/>
          <p:nvPr/>
        </p:nvSpPr>
        <p:spPr>
          <a:xfrm rot="772757" flipH="1">
            <a:off x="450038" y="4408742"/>
            <a:ext cx="1938010" cy="2889370"/>
          </a:xfrm>
          <a:custGeom>
            <a:avLst/>
            <a:gdLst/>
            <a:ahLst/>
            <a:cxnLst/>
            <a:rect l="l" t="t" r="r" b="b"/>
            <a:pathLst>
              <a:path w="1938010" h="2206844">
                <a:moveTo>
                  <a:pt x="1938010" y="0"/>
                </a:moveTo>
                <a:lnTo>
                  <a:pt x="0" y="0"/>
                </a:lnTo>
                <a:lnTo>
                  <a:pt x="0" y="2206844"/>
                </a:lnTo>
                <a:lnTo>
                  <a:pt x="1938010" y="2206844"/>
                </a:lnTo>
                <a:lnTo>
                  <a:pt x="19380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33288" y="3040360"/>
            <a:ext cx="12798803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5"/>
              </a:lnSpc>
            </a:pPr>
            <a:endParaRPr dirty="0"/>
          </a:p>
          <a:p>
            <a:pPr algn="just">
              <a:lnSpc>
                <a:spcPts val="4258"/>
              </a:lnSpc>
            </a:pPr>
            <a:r>
              <a:rPr lang="en-US" sz="3548" dirty="0" smtClean="0">
                <a:solidFill>
                  <a:srgbClr val="000000"/>
                </a:solidFill>
                <a:latin typeface="Arial"/>
              </a:rPr>
              <a:t>El </a:t>
            </a:r>
            <a:r>
              <a:rPr lang="en-US" sz="3548" dirty="0" err="1" smtClean="0">
                <a:solidFill>
                  <a:srgbClr val="000000"/>
                </a:solidFill>
                <a:latin typeface="Arial"/>
              </a:rPr>
              <a:t>Diagnóstico</a:t>
            </a:r>
            <a:r>
              <a:rPr lang="en-US" sz="3548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48" dirty="0" err="1" smtClean="0">
                <a:solidFill>
                  <a:srgbClr val="000000"/>
                </a:solidFill>
                <a:latin typeface="Arial"/>
              </a:rPr>
              <a:t>previo</a:t>
            </a:r>
            <a:r>
              <a:rPr lang="en-US" sz="3548" dirty="0" smtClean="0">
                <a:solidFill>
                  <a:srgbClr val="000000"/>
                </a:solidFill>
                <a:latin typeface="Arial"/>
              </a:rPr>
              <a:t> al </a:t>
            </a:r>
            <a:r>
              <a:rPr lang="en-US" sz="3548" dirty="0" err="1" smtClean="0">
                <a:solidFill>
                  <a:srgbClr val="000000"/>
                </a:solidFill>
                <a:latin typeface="Arial"/>
              </a:rPr>
              <a:t>desarrollo</a:t>
            </a:r>
            <a:r>
              <a:rPr lang="en-US" sz="3548" dirty="0" smtClean="0">
                <a:solidFill>
                  <a:srgbClr val="000000"/>
                </a:solidFill>
                <a:latin typeface="Arial"/>
              </a:rPr>
              <a:t> del Plan Estratégico </a:t>
            </a:r>
            <a:r>
              <a:rPr lang="en-US" sz="3548" dirty="0" err="1" smtClean="0">
                <a:solidFill>
                  <a:srgbClr val="000000"/>
                </a:solidFill>
                <a:latin typeface="Arial"/>
              </a:rPr>
              <a:t>comprende</a:t>
            </a:r>
            <a:r>
              <a:rPr lang="en-US" sz="3548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48" dirty="0" err="1" smtClean="0">
                <a:solidFill>
                  <a:srgbClr val="000000"/>
                </a:solidFill>
                <a:latin typeface="Arial"/>
              </a:rPr>
              <a:t>diferentes</a:t>
            </a:r>
            <a:r>
              <a:rPr lang="en-US" sz="3548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548" dirty="0" err="1" smtClean="0">
                <a:solidFill>
                  <a:srgbClr val="000000"/>
                </a:solidFill>
                <a:latin typeface="Arial"/>
              </a:rPr>
              <a:t>etapas</a:t>
            </a:r>
            <a:endParaRPr lang="en-US" sz="3548" dirty="0">
              <a:solidFill>
                <a:srgbClr val="000000"/>
              </a:solidFill>
              <a:latin typeface="Arial"/>
            </a:endParaRPr>
          </a:p>
          <a:p>
            <a:pPr marL="587544" lvl="1" indent="-293772" algn="l">
              <a:lnSpc>
                <a:spcPts val="3895"/>
              </a:lnSpc>
            </a:pPr>
            <a:endParaRPr lang="en-US" sz="354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31320" y="2100943"/>
            <a:ext cx="740928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  <a:r>
              <a:rPr lang="en-US" sz="7200" dirty="0" smtClean="0">
                <a:solidFill>
                  <a:srgbClr val="C00000"/>
                </a:solidFill>
                <a:latin typeface="Source Serif Pro Bold"/>
              </a:rPr>
              <a:t> </a:t>
            </a:r>
            <a:endParaRPr lang="en-US" sz="7200" dirty="0">
              <a:solidFill>
                <a:srgbClr val="C00000"/>
              </a:solidFill>
              <a:latin typeface="Source Serif Pr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33288" y="4949742"/>
            <a:ext cx="12738299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525" lvl="1" indent="-244263" algn="just">
              <a:lnSpc>
                <a:spcPts val="3239"/>
              </a:lnSpc>
            </a:pPr>
            <a:endParaRPr dirty="0"/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Diagnósis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del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contexto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socio-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demográfico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de la ciudad y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sus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barrios.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endParaRPr lang="en-US" sz="3499" dirty="0" smtClean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Diagnóstico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interno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nuestra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organización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y del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Tercer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Sector.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endParaRPr lang="en-US" sz="3499" dirty="0" smtClean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Consulta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a la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ciudadanía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sobre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su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grado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satisfacción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l">
              <a:lnSpc>
                <a:spcPts val="4199"/>
              </a:lnSpc>
            </a:pPr>
            <a:endParaRPr lang="en-US" sz="3499" dirty="0">
              <a:solidFill>
                <a:srgbClr val="000000"/>
              </a:solidFill>
              <a:latin typeface="Arial"/>
            </a:endParaRPr>
          </a:p>
          <a:p>
            <a:pPr marL="488525" lvl="1" indent="-244263" algn="l">
              <a:lnSpc>
                <a:spcPts val="3239"/>
              </a:lnSpc>
            </a:pPr>
            <a:endParaRPr lang="en-US" sz="3499" dirty="0">
              <a:solidFill>
                <a:srgbClr val="000000"/>
              </a:solidFill>
              <a:latin typeface="Arial"/>
            </a:endParaRPr>
          </a:p>
          <a:p>
            <a:pPr marL="488525" lvl="1" indent="-244263" algn="l">
              <a:lnSpc>
                <a:spcPts val="3239"/>
              </a:lnSpc>
            </a:pPr>
            <a:endParaRPr lang="en-US" sz="34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9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58"/>
            <a:ext cx="4900612" cy="402430"/>
          </a:xfrm>
          <a:custGeom>
            <a:avLst/>
            <a:gdLst/>
            <a:ahLst/>
            <a:cxnLst/>
            <a:rect l="l" t="t" r="r" b="b"/>
            <a:pathLst>
              <a:path w="4900612" h="402430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19248" y="3086100"/>
            <a:ext cx="15373351" cy="6170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95"/>
              </a:lnSpc>
            </a:pPr>
            <a:endParaRPr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La ciudad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presenta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un 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25,3%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población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afectada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algún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tipo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200" b="1" dirty="0" err="1" smtClean="0">
                <a:solidFill>
                  <a:srgbClr val="000000"/>
                </a:solidFill>
                <a:latin typeface="Arial"/>
              </a:rPr>
              <a:t>vulnerabilidad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económica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dotacional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o socio-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demográfica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). Fuente: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Oficina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Estadística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del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Ayuntamiento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de Valencia</a:t>
            </a:r>
            <a:endParaRPr lang="en-US" sz="3200" dirty="0">
              <a:solidFill>
                <a:srgbClr val="FF0000"/>
              </a:solidFill>
              <a:latin typeface="Arial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La </a:t>
            </a:r>
            <a:r>
              <a:rPr lang="en-US" sz="3200" b="1" dirty="0" err="1" smtClean="0">
                <a:solidFill>
                  <a:srgbClr val="000000"/>
                </a:solidFill>
                <a:latin typeface="Arial"/>
              </a:rPr>
              <a:t>organización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200" b="1" dirty="0" err="1" smtClean="0">
                <a:solidFill>
                  <a:srgbClr val="000000"/>
                </a:solidFill>
                <a:latin typeface="Arial"/>
              </a:rPr>
              <a:t>servicios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/>
              </a:rPr>
              <a:t>sociales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se ha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reforzado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durante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los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últimos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años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 y ha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</a:rPr>
              <a:t>creado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un </a:t>
            </a:r>
            <a:r>
              <a:rPr lang="en-US" sz="3200" b="1" dirty="0" err="1" smtClean="0">
                <a:solidFill>
                  <a:srgbClr val="000000"/>
                </a:solidFill>
                <a:latin typeface="Arial"/>
              </a:rPr>
              <a:t>sistema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/>
              </a:rPr>
              <a:t>prestacional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y de derecho 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junto al </a:t>
            </a:r>
            <a:r>
              <a:rPr lang="en-US" sz="3200" b="1" dirty="0" err="1" smtClean="0">
                <a:solidFill>
                  <a:srgbClr val="000000"/>
                </a:solidFill>
                <a:latin typeface="Arial"/>
              </a:rPr>
              <a:t>Tercer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Sector</a:t>
            </a:r>
            <a:endParaRPr lang="en-US" sz="3200" dirty="0" smtClean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estudio de satisfacción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señala que los servicios prestados por los CMSS y los recursos de Servicios sociales, obtienen una puntuación de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86 puntos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sobre 100</a:t>
            </a: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544" lvl="1" indent="-293772" algn="l">
              <a:lnSpc>
                <a:spcPts val="3895"/>
              </a:lnSpc>
            </a:pPr>
            <a:endParaRPr lang="en-US" sz="354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1320" y="2100943"/>
            <a:ext cx="740928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  <a:r>
              <a:rPr lang="en-US" sz="7200" dirty="0" smtClean="0">
                <a:solidFill>
                  <a:srgbClr val="C00000"/>
                </a:solidFill>
                <a:latin typeface="Source Serif Pro Bold"/>
              </a:rPr>
              <a:t> </a:t>
            </a:r>
            <a:endParaRPr lang="en-US" sz="7200" dirty="0">
              <a:solidFill>
                <a:srgbClr val="C00000"/>
              </a:solidFill>
              <a:latin typeface="Source Serif Pro Bold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221" y="1323078"/>
            <a:ext cx="2864651" cy="227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0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86207" y="1011697"/>
            <a:ext cx="4721994" cy="31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DELEGACIÓN DE SERVICIOS SOCIALES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7" name="Picture 3" descr="S:\Seccion de Planificacion e Innovacion\PLAN ESTRATÉGICO 2024-2026\POWER POINT PRESENTACIÓN\2 - cop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607020"/>
            <a:ext cx="5976257" cy="65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9"/>
          <p:cNvSpPr txBox="1"/>
          <p:nvPr/>
        </p:nvSpPr>
        <p:spPr>
          <a:xfrm>
            <a:off x="3962400" y="1327689"/>
            <a:ext cx="11983653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DE FUTURO </a:t>
            </a:r>
            <a:r>
              <a:rPr lang="en-US" sz="7200" b="1" dirty="0" smtClean="0">
                <a:solidFill>
                  <a:srgbClr val="C00000"/>
                </a:solidFill>
                <a:latin typeface="Source Serif Pro Bold"/>
              </a:rPr>
              <a:t> </a:t>
            </a:r>
            <a:endParaRPr lang="en-US" sz="7200" b="1" dirty="0">
              <a:solidFill>
                <a:srgbClr val="C00000"/>
              </a:solidFill>
              <a:latin typeface="Source Serif Pro Bold"/>
            </a:endParaRPr>
          </a:p>
        </p:txBody>
      </p:sp>
      <p:pic>
        <p:nvPicPr>
          <p:cNvPr id="1028" name="Picture 4" descr="S:\Seccion de Planificacion e Innovacion\PLAN ESTRATÉGICO 2024-2026\POWER POINT PRESENTACIÓN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67492"/>
            <a:ext cx="6324600" cy="650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196" y="1082058"/>
            <a:ext cx="4900612" cy="402430"/>
          </a:xfrm>
          <a:custGeom>
            <a:avLst/>
            <a:gdLst/>
            <a:ahLst/>
            <a:cxnLst/>
            <a:rect l="l" t="t" r="r" b="b"/>
            <a:pathLst>
              <a:path w="4900612" h="402430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00200" y="2166257"/>
            <a:ext cx="156210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Y PARTICIPACIÓN </a:t>
            </a:r>
            <a:r>
              <a:rPr lang="en-US" sz="7200" b="1" dirty="0" smtClean="0">
                <a:solidFill>
                  <a:srgbClr val="C00000"/>
                </a:solidFill>
                <a:latin typeface="Source Serif Pro Bold"/>
              </a:rPr>
              <a:t> </a:t>
            </a:r>
            <a:endParaRPr lang="en-US" sz="7200" b="1" dirty="0">
              <a:solidFill>
                <a:srgbClr val="C00000"/>
              </a:solidFill>
              <a:latin typeface="Source Serif Pr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37198" y="3162300"/>
            <a:ext cx="15413601" cy="931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8525" lvl="1" indent="-244263" algn="just">
              <a:lnSpc>
                <a:spcPts val="3239"/>
              </a:lnSpc>
            </a:pPr>
            <a:endParaRPr dirty="0"/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Criterio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de no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fragmentación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.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Desarrollo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de un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único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Plan Estratégico con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diagnósticos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diferenciales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de las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áreas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y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acciones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acordes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dar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homogeneidad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 smtClean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las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políticas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sociales</a:t>
            </a:r>
            <a:endParaRPr lang="en-US" sz="3499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199"/>
              </a:lnSpc>
            </a:pPr>
            <a:endParaRPr lang="en-US" sz="3499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199"/>
              </a:lnSpc>
            </a:pPr>
            <a:endParaRPr lang="en-US" sz="3499" dirty="0" smtClean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499" dirty="0">
                <a:solidFill>
                  <a:srgbClr val="000000"/>
                </a:solidFill>
                <a:latin typeface="Arial"/>
              </a:rPr>
              <a:t>Dos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dimensiones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referencia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algn="just">
              <a:lnSpc>
                <a:spcPts val="4199"/>
              </a:lnSpc>
            </a:pPr>
            <a:endParaRPr lang="en-US" sz="3499" dirty="0">
              <a:solidFill>
                <a:srgbClr val="000000"/>
              </a:solidFill>
              <a:latin typeface="Arial"/>
            </a:endParaRPr>
          </a:p>
          <a:p>
            <a:pPr marL="914400" lvl="1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Arial"/>
              </a:rPr>
              <a:t>Técnica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institucional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3499" dirty="0" smtClean="0">
                <a:solidFill>
                  <a:srgbClr val="000000"/>
                </a:solidFill>
                <a:latin typeface="Arial"/>
              </a:rPr>
              <a:t>rigor,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fiabilidad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y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viabilidad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los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objetivos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y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acciones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914400" lvl="1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endParaRPr lang="en-US" sz="3499" dirty="0">
              <a:solidFill>
                <a:srgbClr val="000000"/>
              </a:solidFill>
              <a:latin typeface="Arial"/>
            </a:endParaRPr>
          </a:p>
          <a:p>
            <a:pPr marL="914400" lvl="1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Arial"/>
              </a:rPr>
              <a:t>Participativa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Derivada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los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problemas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y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necesidades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de la </a:t>
            </a:r>
            <a:r>
              <a:rPr lang="en-US" sz="3499" dirty="0" err="1">
                <a:solidFill>
                  <a:srgbClr val="000000"/>
                </a:solidFill>
                <a:latin typeface="Arial"/>
              </a:rPr>
              <a:t>intervención</a:t>
            </a:r>
            <a:r>
              <a:rPr lang="en-US" sz="3499" dirty="0">
                <a:solidFill>
                  <a:srgbClr val="000000"/>
                </a:solidFill>
                <a:latin typeface="Arial"/>
              </a:rPr>
              <a:t> social  </a:t>
            </a: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endParaRPr lang="en-US" sz="3499" dirty="0" smtClean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ts val="4199"/>
              </a:lnSpc>
              <a:buFont typeface="Arial" panose="020B0604020202020204" pitchFamily="34" charset="0"/>
              <a:buChar char="•"/>
            </a:pPr>
            <a:endParaRPr lang="en-US" sz="3499" dirty="0" smtClean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4199"/>
              </a:lnSpc>
            </a:pPr>
            <a:endParaRPr lang="en-US" sz="3499" dirty="0">
              <a:solidFill>
                <a:srgbClr val="000000"/>
              </a:solidFill>
              <a:latin typeface="Arial"/>
            </a:endParaRPr>
          </a:p>
          <a:p>
            <a:pPr marL="488525" lvl="1" indent="-244263" algn="l">
              <a:lnSpc>
                <a:spcPts val="3239"/>
              </a:lnSpc>
            </a:pPr>
            <a:endParaRPr lang="en-US" sz="3499" dirty="0">
              <a:solidFill>
                <a:srgbClr val="000000"/>
              </a:solidFill>
              <a:latin typeface="Arial"/>
            </a:endParaRPr>
          </a:p>
          <a:p>
            <a:pPr marL="488525" lvl="1" indent="-244263" algn="l">
              <a:lnSpc>
                <a:spcPts val="3239"/>
              </a:lnSpc>
            </a:pPr>
            <a:endParaRPr lang="en-US" sz="34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err="1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4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0293" y="418668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5539" y="1105822"/>
            <a:ext cx="4900612" cy="402431"/>
          </a:xfrm>
          <a:custGeom>
            <a:avLst/>
            <a:gdLst/>
            <a:ahLst/>
            <a:cxnLst/>
            <a:rect l="l" t="t" r="r" b="b"/>
            <a:pathLst>
              <a:path w="4900612" h="402431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503665"/>
            <a:ext cx="1152103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endParaRPr dirty="0"/>
          </a:p>
          <a:p>
            <a:pPr algn="just">
              <a:lnSpc>
                <a:spcPts val="4373"/>
              </a:lnSpc>
            </a:pPr>
            <a:endParaRPr lang="en-US" sz="364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71800" y="1952232"/>
            <a:ext cx="137922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PLAN  </a:t>
            </a:r>
            <a:endParaRPr lang="en-US" sz="6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057400" y="1721374"/>
            <a:ext cx="15371261" cy="62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" sz="4000" b="1" dirty="0" smtClean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" sz="4000" b="1" dirty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" sz="4000" b="1" dirty="0" smtClean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" sz="4000" b="1" dirty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" sz="4000" b="1" dirty="0" smtClean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" sz="4000" dirty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" sz="40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4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	</a:t>
            </a:r>
            <a:endParaRPr lang="es-ES_tradnl" altLang="es-ES" sz="4000" dirty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" sz="4000" baseline="0" dirty="0" smtClean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ES" sz="4000" baseline="0" dirty="0" smtClean="0">
                <a:latin typeface="Calibri" pitchFamily="34" charset="0"/>
                <a:ea typeface="PMingLiU" charset="-120"/>
                <a:cs typeface="Calibri" pitchFamily="34" charset="0"/>
              </a:rPr>
              <a:t>		</a:t>
            </a:r>
            <a:endParaRPr kumimoji="0" lang="es-ES" altLang="es-ES" sz="4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3" name="Freeform 4"/>
          <p:cNvSpPr/>
          <p:nvPr/>
        </p:nvSpPr>
        <p:spPr>
          <a:xfrm>
            <a:off x="11430000" y="3848593"/>
            <a:ext cx="5056512" cy="4437993"/>
          </a:xfrm>
          <a:custGeom>
            <a:avLst/>
            <a:gdLst/>
            <a:ahLst/>
            <a:cxnLst/>
            <a:rect l="l" t="t" r="r" b="b"/>
            <a:pathLst>
              <a:path w="5056512" h="4437993">
                <a:moveTo>
                  <a:pt x="0" y="0"/>
                </a:moveTo>
                <a:lnTo>
                  <a:pt x="5056511" y="0"/>
                </a:lnTo>
                <a:lnTo>
                  <a:pt x="5056511" y="4437993"/>
                </a:lnTo>
                <a:lnTo>
                  <a:pt x="0" y="4437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82"/>
            </a:stretch>
          </a:blipFill>
        </p:spPr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794296298"/>
              </p:ext>
            </p:extLst>
          </p:nvPr>
        </p:nvGraphicFramePr>
        <p:xfrm>
          <a:off x="1099845" y="3390900"/>
          <a:ext cx="10025355" cy="634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516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2503665"/>
            <a:ext cx="1152103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endParaRPr dirty="0"/>
          </a:p>
          <a:p>
            <a:pPr algn="just">
              <a:lnSpc>
                <a:spcPts val="4373"/>
              </a:lnSpc>
            </a:pPr>
            <a:endParaRPr lang="en-US" sz="3644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651" y="22861"/>
            <a:ext cx="18516600" cy="1069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4622" y="3049962"/>
            <a:ext cx="16687799" cy="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L</a:t>
            </a:r>
            <a:r>
              <a:rPr kumimoji="0" lang="es-ES_tradnl" altLang="es-ES" sz="28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ÍNEA ESTRATÉGICA 1. CONSOLIDACIÓN DE LOS SERVICIOS SOCIALES COMO REFERENTE PARA LA CIUDADANÍA</a:t>
            </a:r>
            <a:endParaRPr kumimoji="0" lang="es-ES" altLang="es-E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362760" y="1638300"/>
            <a:ext cx="137922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ESTRATÉGICAS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4"/>
          <p:cNvSpPr/>
          <p:nvPr/>
        </p:nvSpPr>
        <p:spPr>
          <a:xfrm>
            <a:off x="968196" y="1082060"/>
            <a:ext cx="4900612" cy="402431"/>
          </a:xfrm>
          <a:custGeom>
            <a:avLst/>
            <a:gdLst/>
            <a:ahLst/>
            <a:cxnLst/>
            <a:rect l="l" t="t" r="r" b="b"/>
            <a:pathLst>
              <a:path w="4900612" h="402431">
                <a:moveTo>
                  <a:pt x="0" y="0"/>
                </a:moveTo>
                <a:lnTo>
                  <a:pt x="4900612" y="0"/>
                </a:lnTo>
                <a:lnTo>
                  <a:pt x="4900612" y="402430"/>
                </a:lnTo>
                <a:lnTo>
                  <a:pt x="0" y="402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5"/>
            </a:stretch>
          </a:blipFill>
        </p:spPr>
      </p:sp>
      <p:sp>
        <p:nvSpPr>
          <p:cNvPr id="15" name="Freeform 3"/>
          <p:cNvSpPr/>
          <p:nvPr/>
        </p:nvSpPr>
        <p:spPr>
          <a:xfrm>
            <a:off x="426858" y="442731"/>
            <a:ext cx="3904462" cy="680737"/>
          </a:xfrm>
          <a:custGeom>
            <a:avLst/>
            <a:gdLst/>
            <a:ahLst/>
            <a:cxnLst/>
            <a:rect l="l" t="t" r="r" b="b"/>
            <a:pathLst>
              <a:path w="3904462" h="680737">
                <a:moveTo>
                  <a:pt x="0" y="0"/>
                </a:moveTo>
                <a:lnTo>
                  <a:pt x="3904462" y="0"/>
                </a:lnTo>
                <a:lnTo>
                  <a:pt x="3904462" y="680737"/>
                </a:lnTo>
                <a:lnTo>
                  <a:pt x="0" y="6807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4" b="-114"/>
            </a:stretch>
          </a:blipFill>
        </p:spPr>
      </p:sp>
      <p:sp>
        <p:nvSpPr>
          <p:cNvPr id="16" name="TextBox 18"/>
          <p:cNvSpPr txBox="1"/>
          <p:nvPr/>
        </p:nvSpPr>
        <p:spPr>
          <a:xfrm>
            <a:off x="12496800" y="492090"/>
            <a:ext cx="53056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		Servicio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de A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tención 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rimaria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r">
              <a:lnSpc>
                <a:spcPts val="1980"/>
              </a:lnSpc>
            </a:pPr>
            <a:r>
              <a:rPr lang="en-US" sz="1650" dirty="0">
                <a:solidFill>
                  <a:srgbClr val="000000"/>
                </a:solidFill>
                <a:latin typeface="Arial"/>
              </a:rPr>
              <a:t>Sección de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Planificación</a:t>
            </a:r>
            <a:r>
              <a:rPr lang="en-US" sz="16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1650" dirty="0" smtClean="0">
                <a:solidFill>
                  <a:srgbClr val="000000"/>
                </a:solidFill>
                <a:latin typeface="Arial"/>
              </a:rPr>
              <a:t>Innovación</a:t>
            </a:r>
            <a:endParaRPr lang="en-US" sz="16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857927" y="2542542"/>
            <a:ext cx="11257874" cy="669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s-ES_tradnl" altLang="es-ES" sz="4800" b="1" i="0" u="none" strike="noStrike" cap="none" normalizeH="0" dirty="0" smtClean="0">
              <a:ln>
                <a:noFill/>
              </a:ln>
              <a:effectLst/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s-ES_tradnl" altLang="es-ES" sz="4800" b="1" dirty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_tradnl" altLang="es-ES" sz="4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Apertura de nuevos CMSS en 2025: </a:t>
            </a:r>
            <a:r>
              <a:rPr kumimoji="0" lang="es-ES_tradnl" altLang="es-ES" sz="48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Russafa</a:t>
            </a:r>
            <a:r>
              <a:rPr lang="es-ES_tradnl" altLang="es-ES" sz="4800" dirty="0">
                <a:latin typeface="Calibri" pitchFamily="34" charset="0"/>
                <a:ea typeface="PMingLiU" charset="-120"/>
                <a:cs typeface="Calibri" pitchFamily="34" charset="0"/>
              </a:rPr>
              <a:t>,</a:t>
            </a:r>
            <a:r>
              <a:rPr kumimoji="0" lang="es-ES_tradnl" altLang="es-ES" sz="48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  </a:t>
            </a:r>
            <a:r>
              <a:rPr lang="es-ES_tradnl" altLang="es-ES" sz="4800" baseline="0" dirty="0" smtClean="0">
                <a:latin typeface="Calibri" pitchFamily="34" charset="0"/>
                <a:ea typeface="PMingLiU" charset="-120"/>
                <a:cs typeface="Calibri" pitchFamily="34" charset="0"/>
              </a:rPr>
              <a:t>Benicalap</a:t>
            </a:r>
            <a:r>
              <a:rPr lang="es-ES_tradnl" altLang="es-ES" sz="4800" baseline="0" dirty="0" smtClean="0">
                <a:latin typeface="Calibri" pitchFamily="34" charset="0"/>
                <a:ea typeface="PMingLiU" charset="-120"/>
                <a:cs typeface="Calibri" pitchFamily="34" charset="0"/>
              </a:rPr>
              <a:t> y </a:t>
            </a:r>
            <a:r>
              <a:rPr lang="es-ES_tradnl" altLang="es-ES" sz="4800" baseline="0" dirty="0" smtClean="0">
                <a:latin typeface="Calibri" pitchFamily="34" charset="0"/>
                <a:ea typeface="PMingLiU" charset="-120"/>
                <a:cs typeface="Calibri" pitchFamily="34" charset="0"/>
              </a:rPr>
              <a:t>Torrefiel</a:t>
            </a:r>
            <a:r>
              <a:rPr lang="es-ES_tradnl" altLang="es-ES" sz="4800" baseline="0" dirty="0" smtClean="0">
                <a:latin typeface="Calibri" pitchFamily="34" charset="0"/>
                <a:ea typeface="PMingLiU" charset="-120"/>
                <a:cs typeface="Calibri" pitchFamily="34" charset="0"/>
              </a:rPr>
              <a:t>.</a:t>
            </a:r>
            <a:endParaRPr lang="es-ES_tradnl" altLang="es-ES" sz="4800" baseline="0" dirty="0" smtClean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_tradnl" altLang="es-ES" sz="4800" baseline="0" dirty="0" smtClean="0">
              <a:latin typeface="Calibri" pitchFamily="34" charset="0"/>
              <a:ea typeface="PMingLiU" charset="-120"/>
              <a:cs typeface="Calibri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_tradnl" altLang="es-ES" sz="48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PMingLiU" charset="-120"/>
                <a:cs typeface="Calibri" pitchFamily="34" charset="0"/>
              </a:rPr>
              <a:t>  Puesta en funcionamiento del inmueble municipal para la mejora de la atención de personas dependientes  (Guillem de castro 38).</a:t>
            </a:r>
          </a:p>
        </p:txBody>
      </p:sp>
      <p:pic>
        <p:nvPicPr>
          <p:cNvPr id="1030" name="Picture 6" descr="C:\Users\u18527\Downloads\flecha\flecha_page-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0039">
            <a:off x="12709564" y="5162694"/>
            <a:ext cx="2486810" cy="298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18527\Downloads\vivienda\vivienda_page-0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4274192"/>
            <a:ext cx="2656476" cy="21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679</Words>
  <Application>Microsoft Office PowerPoint</Application>
  <PresentationFormat>Personalizado</PresentationFormat>
  <Paragraphs>197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Calibri</vt:lpstr>
      <vt:lpstr>Arial Bold</vt:lpstr>
      <vt:lpstr>PMingLiU</vt:lpstr>
      <vt:lpstr>Source Serif Pro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OBSERVATORIO SOCIAL. plantilla corporativa.pptx</dc:title>
  <dc:creator>Manuela Gomez Alvaro</dc:creator>
  <cp:lastModifiedBy>Milagros Rodríguez Armengod</cp:lastModifiedBy>
  <cp:revision>61</cp:revision>
  <cp:lastPrinted>2024-07-16T10:34:04Z</cp:lastPrinted>
  <dcterms:created xsi:type="dcterms:W3CDTF">2006-08-16T00:00:00Z</dcterms:created>
  <dcterms:modified xsi:type="dcterms:W3CDTF">2024-07-19T11:32:59Z</dcterms:modified>
  <dc:identifier>DAF76bMWLpM</dc:identifier>
</cp:coreProperties>
</file>